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ns" panose="020B0606030504020204" pitchFamily="34" charset="0"/>
      <p:regular r:id="rId10"/>
    </p:embeddedFont>
    <p:embeddedFont>
      <p:font typeface="Open Sans Bold" panose="020B0604020202020204" charset="0"/>
      <p:regular r:id="rId11"/>
    </p:embeddedFont>
    <p:embeddedFont>
      <p:font typeface="Poppi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2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www.noaa.gov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hyperlink" Target="https://earthdata.nasa.go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openaq.org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8415" y="8845337"/>
            <a:ext cx="21430122" cy="1441663"/>
          </a:xfrm>
          <a:custGeom>
            <a:avLst/>
            <a:gdLst/>
            <a:ahLst/>
            <a:cxnLst/>
            <a:rect l="l" t="t" r="r" b="b"/>
            <a:pathLst>
              <a:path w="21430122" h="1441663">
                <a:moveTo>
                  <a:pt x="0" y="0"/>
                </a:moveTo>
                <a:lnTo>
                  <a:pt x="21430122" y="0"/>
                </a:lnTo>
                <a:lnTo>
                  <a:pt x="21430122" y="1441663"/>
                </a:lnTo>
                <a:lnTo>
                  <a:pt x="0" y="144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225090" y="6476382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4894670" y="8533782"/>
            <a:ext cx="4729260" cy="2450616"/>
          </a:xfrm>
          <a:custGeom>
            <a:avLst/>
            <a:gdLst/>
            <a:ahLst/>
            <a:cxnLst/>
            <a:rect l="l" t="t" r="r" b="b"/>
            <a:pathLst>
              <a:path w="4729260" h="2450616">
                <a:moveTo>
                  <a:pt x="0" y="0"/>
                </a:moveTo>
                <a:lnTo>
                  <a:pt x="4729260" y="0"/>
                </a:lnTo>
                <a:lnTo>
                  <a:pt x="4729260" y="2450616"/>
                </a:lnTo>
                <a:lnTo>
                  <a:pt x="0" y="245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0" y="-1235225"/>
            <a:ext cx="18288000" cy="3102943"/>
            <a:chOff x="0" y="0"/>
            <a:chExt cx="4503162" cy="764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3162" cy="764056"/>
            </a:xfrm>
            <a:custGeom>
              <a:avLst/>
              <a:gdLst/>
              <a:ahLst/>
              <a:cxnLst/>
              <a:rect l="l" t="t" r="r" b="b"/>
              <a:pathLst>
                <a:path w="4503162" h="764056">
                  <a:moveTo>
                    <a:pt x="19050" y="0"/>
                  </a:moveTo>
                  <a:lnTo>
                    <a:pt x="4484112" y="0"/>
                  </a:lnTo>
                  <a:cubicBezTo>
                    <a:pt x="4494633" y="0"/>
                    <a:pt x="4503162" y="8529"/>
                    <a:pt x="4503162" y="19050"/>
                  </a:cubicBezTo>
                  <a:lnTo>
                    <a:pt x="4503162" y="745006"/>
                  </a:lnTo>
                  <a:cubicBezTo>
                    <a:pt x="4503162" y="750058"/>
                    <a:pt x="4501155" y="754904"/>
                    <a:pt x="4497583" y="758476"/>
                  </a:cubicBezTo>
                  <a:cubicBezTo>
                    <a:pt x="4494010" y="762049"/>
                    <a:pt x="4489165" y="764056"/>
                    <a:pt x="4484112" y="764056"/>
                  </a:cubicBezTo>
                  <a:lnTo>
                    <a:pt x="19050" y="764056"/>
                  </a:lnTo>
                  <a:cubicBezTo>
                    <a:pt x="13998" y="764056"/>
                    <a:pt x="9152" y="762049"/>
                    <a:pt x="5580" y="758476"/>
                  </a:cubicBezTo>
                  <a:cubicBezTo>
                    <a:pt x="2007" y="754904"/>
                    <a:pt x="0" y="750058"/>
                    <a:pt x="0" y="745006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00532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4503162" cy="88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4435" y="-202286"/>
            <a:ext cx="1454060" cy="2370688"/>
            <a:chOff x="0" y="0"/>
            <a:chExt cx="660400" cy="107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1076711"/>
            </a:xfrm>
            <a:custGeom>
              <a:avLst/>
              <a:gdLst/>
              <a:ahLst/>
              <a:cxnLst/>
              <a:rect l="l" t="t" r="r" b="b"/>
              <a:pathLst>
                <a:path w="660400" h="1076711">
                  <a:moveTo>
                    <a:pt x="220252" y="1057642"/>
                  </a:moveTo>
                  <a:cubicBezTo>
                    <a:pt x="254109" y="1069156"/>
                    <a:pt x="292600" y="1076711"/>
                    <a:pt x="330378" y="1076711"/>
                  </a:cubicBezTo>
                  <a:cubicBezTo>
                    <a:pt x="368157" y="1076711"/>
                    <a:pt x="404509" y="1070234"/>
                    <a:pt x="438009" y="1058720"/>
                  </a:cubicBezTo>
                  <a:cubicBezTo>
                    <a:pt x="438723" y="1058361"/>
                    <a:pt x="439435" y="1058361"/>
                    <a:pt x="440148" y="1058002"/>
                  </a:cubicBezTo>
                  <a:cubicBezTo>
                    <a:pt x="565955" y="1011946"/>
                    <a:pt x="658618" y="890332"/>
                    <a:pt x="660400" y="7423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1796"/>
                  </a:lnTo>
                  <a:cubicBezTo>
                    <a:pt x="1782" y="891051"/>
                    <a:pt x="93019" y="1012666"/>
                    <a:pt x="220252" y="1057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60400" cy="100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5699" y="983058"/>
            <a:ext cx="859735" cy="905889"/>
          </a:xfrm>
          <a:custGeom>
            <a:avLst/>
            <a:gdLst/>
            <a:ahLst/>
            <a:cxnLst/>
            <a:rect l="l" t="t" r="r" b="b"/>
            <a:pathLst>
              <a:path w="859735" h="905889">
                <a:moveTo>
                  <a:pt x="0" y="0"/>
                </a:moveTo>
                <a:lnTo>
                  <a:pt x="859735" y="0"/>
                </a:lnTo>
                <a:lnTo>
                  <a:pt x="859735" y="905889"/>
                </a:lnTo>
                <a:lnTo>
                  <a:pt x="0" y="905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/>
          <p:cNvSpPr txBox="1"/>
          <p:nvPr/>
        </p:nvSpPr>
        <p:spPr>
          <a:xfrm>
            <a:off x="1325699" y="3014823"/>
            <a:ext cx="16154399" cy="159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Inteligencia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Artificial para la Gestion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Integrada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la Calidad del Aire y la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Temperatura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Entornos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Urbanos: Hacia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Ciudades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Resilientes</a:t>
            </a:r>
            <a:r>
              <a:rPr lang="en-US" sz="4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44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Sostenibles</a:t>
            </a:r>
            <a:endParaRPr lang="en-US" sz="4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80274" y="6858000"/>
            <a:ext cx="9831526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Garcia Rios Sebastian</a:t>
            </a:r>
          </a:p>
          <a:p>
            <a:pPr marL="685800" indent="-685800">
              <a:lnSpc>
                <a:spcPts val="7279"/>
              </a:lnSpc>
              <a:buFont typeface="Arial" panose="020B0604020202020204" pitchFamily="34" charset="0"/>
              <a:buChar char="•"/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Rendon Rios Adrian Jaret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8415" y="8845337"/>
            <a:ext cx="21430122" cy="1441663"/>
          </a:xfrm>
          <a:custGeom>
            <a:avLst/>
            <a:gdLst/>
            <a:ahLst/>
            <a:cxnLst/>
            <a:rect l="l" t="t" r="r" b="b"/>
            <a:pathLst>
              <a:path w="21430122" h="1441663">
                <a:moveTo>
                  <a:pt x="0" y="0"/>
                </a:moveTo>
                <a:lnTo>
                  <a:pt x="21430122" y="0"/>
                </a:lnTo>
                <a:lnTo>
                  <a:pt x="21430122" y="1441663"/>
                </a:lnTo>
                <a:lnTo>
                  <a:pt x="0" y="144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661885" y="6575204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0" y="-1235225"/>
            <a:ext cx="18288000" cy="3102943"/>
            <a:chOff x="0" y="0"/>
            <a:chExt cx="4503162" cy="764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3162" cy="764056"/>
            </a:xfrm>
            <a:custGeom>
              <a:avLst/>
              <a:gdLst/>
              <a:ahLst/>
              <a:cxnLst/>
              <a:rect l="l" t="t" r="r" b="b"/>
              <a:pathLst>
                <a:path w="4503162" h="764056">
                  <a:moveTo>
                    <a:pt x="19050" y="0"/>
                  </a:moveTo>
                  <a:lnTo>
                    <a:pt x="4484112" y="0"/>
                  </a:lnTo>
                  <a:cubicBezTo>
                    <a:pt x="4494633" y="0"/>
                    <a:pt x="4503162" y="8529"/>
                    <a:pt x="4503162" y="19050"/>
                  </a:cubicBezTo>
                  <a:lnTo>
                    <a:pt x="4503162" y="745006"/>
                  </a:lnTo>
                  <a:cubicBezTo>
                    <a:pt x="4503162" y="750058"/>
                    <a:pt x="4501155" y="754904"/>
                    <a:pt x="4497583" y="758476"/>
                  </a:cubicBezTo>
                  <a:cubicBezTo>
                    <a:pt x="4494010" y="762049"/>
                    <a:pt x="4489165" y="764056"/>
                    <a:pt x="4484112" y="764056"/>
                  </a:cubicBezTo>
                  <a:lnTo>
                    <a:pt x="19050" y="764056"/>
                  </a:lnTo>
                  <a:cubicBezTo>
                    <a:pt x="13998" y="764056"/>
                    <a:pt x="9152" y="762049"/>
                    <a:pt x="5580" y="758476"/>
                  </a:cubicBezTo>
                  <a:cubicBezTo>
                    <a:pt x="2007" y="754904"/>
                    <a:pt x="0" y="750058"/>
                    <a:pt x="0" y="745006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00532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4503162" cy="88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4435" y="-202286"/>
            <a:ext cx="1454060" cy="2370688"/>
            <a:chOff x="0" y="0"/>
            <a:chExt cx="660400" cy="10767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76711"/>
            </a:xfrm>
            <a:custGeom>
              <a:avLst/>
              <a:gdLst/>
              <a:ahLst/>
              <a:cxnLst/>
              <a:rect l="l" t="t" r="r" b="b"/>
              <a:pathLst>
                <a:path w="660400" h="1076711">
                  <a:moveTo>
                    <a:pt x="220252" y="1057642"/>
                  </a:moveTo>
                  <a:cubicBezTo>
                    <a:pt x="254109" y="1069156"/>
                    <a:pt x="292600" y="1076711"/>
                    <a:pt x="330378" y="1076711"/>
                  </a:cubicBezTo>
                  <a:cubicBezTo>
                    <a:pt x="368157" y="1076711"/>
                    <a:pt x="404509" y="1070234"/>
                    <a:pt x="438009" y="1058720"/>
                  </a:cubicBezTo>
                  <a:cubicBezTo>
                    <a:pt x="438723" y="1058361"/>
                    <a:pt x="439435" y="1058361"/>
                    <a:pt x="440148" y="1058002"/>
                  </a:cubicBezTo>
                  <a:cubicBezTo>
                    <a:pt x="565955" y="1011946"/>
                    <a:pt x="658618" y="890332"/>
                    <a:pt x="660400" y="7423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1796"/>
                  </a:lnTo>
                  <a:cubicBezTo>
                    <a:pt x="1782" y="891051"/>
                    <a:pt x="93019" y="1012666"/>
                    <a:pt x="220252" y="1057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60400" cy="100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5699" y="983058"/>
            <a:ext cx="859735" cy="905889"/>
          </a:xfrm>
          <a:custGeom>
            <a:avLst/>
            <a:gdLst/>
            <a:ahLst/>
            <a:cxnLst/>
            <a:rect l="l" t="t" r="r" b="b"/>
            <a:pathLst>
              <a:path w="859735" h="905889">
                <a:moveTo>
                  <a:pt x="0" y="0"/>
                </a:moveTo>
                <a:lnTo>
                  <a:pt x="859735" y="0"/>
                </a:lnTo>
                <a:lnTo>
                  <a:pt x="859735" y="905889"/>
                </a:lnTo>
                <a:lnTo>
                  <a:pt x="0" y="90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722986" y="2882999"/>
            <a:ext cx="7536314" cy="5572009"/>
            <a:chOff x="0" y="0"/>
            <a:chExt cx="1167572" cy="863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72" cy="863250"/>
            </a:xfrm>
            <a:custGeom>
              <a:avLst/>
              <a:gdLst/>
              <a:ahLst/>
              <a:cxnLst/>
              <a:rect l="l" t="t" r="r" b="b"/>
              <a:pathLst>
                <a:path w="1167572" h="863250">
                  <a:moveTo>
                    <a:pt x="45200" y="0"/>
                  </a:moveTo>
                  <a:lnTo>
                    <a:pt x="1122372" y="0"/>
                  </a:lnTo>
                  <a:cubicBezTo>
                    <a:pt x="1134360" y="0"/>
                    <a:pt x="1145857" y="4762"/>
                    <a:pt x="1154333" y="13239"/>
                  </a:cubicBezTo>
                  <a:cubicBezTo>
                    <a:pt x="1162810" y="21716"/>
                    <a:pt x="1167572" y="33213"/>
                    <a:pt x="1167572" y="45200"/>
                  </a:cubicBezTo>
                  <a:lnTo>
                    <a:pt x="1167572" y="818050"/>
                  </a:lnTo>
                  <a:cubicBezTo>
                    <a:pt x="1167572" y="830038"/>
                    <a:pt x="1162810" y="841534"/>
                    <a:pt x="1154333" y="850011"/>
                  </a:cubicBezTo>
                  <a:cubicBezTo>
                    <a:pt x="1145857" y="858488"/>
                    <a:pt x="1134360" y="863250"/>
                    <a:pt x="1122372" y="863250"/>
                  </a:cubicBezTo>
                  <a:lnTo>
                    <a:pt x="45200" y="863250"/>
                  </a:lnTo>
                  <a:cubicBezTo>
                    <a:pt x="33213" y="863250"/>
                    <a:pt x="21716" y="858488"/>
                    <a:pt x="13239" y="850011"/>
                  </a:cubicBezTo>
                  <a:cubicBezTo>
                    <a:pt x="4762" y="841534"/>
                    <a:pt x="0" y="830038"/>
                    <a:pt x="0" y="818050"/>
                  </a:cubicBezTo>
                  <a:lnTo>
                    <a:pt x="0" y="45200"/>
                  </a:lnTo>
                  <a:cubicBezTo>
                    <a:pt x="0" y="33213"/>
                    <a:pt x="4762" y="21716"/>
                    <a:pt x="13239" y="13239"/>
                  </a:cubicBezTo>
                  <a:cubicBezTo>
                    <a:pt x="21716" y="4762"/>
                    <a:pt x="33213" y="0"/>
                    <a:pt x="45200" y="0"/>
                  </a:cubicBezTo>
                  <a:close/>
                </a:path>
              </a:pathLst>
            </a:custGeom>
            <a:blipFill>
              <a:blip r:embed="rId8"/>
              <a:stretch>
                <a:fillRect l="-9148" r="-9148"/>
              </a:stretch>
            </a:blipFill>
            <a:ln w="142875" cap="rnd">
              <a:solidFill>
                <a:srgbClr val="71B93A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22219" y="8766181"/>
            <a:ext cx="4280770" cy="2218217"/>
          </a:xfrm>
          <a:custGeom>
            <a:avLst/>
            <a:gdLst/>
            <a:ahLst/>
            <a:cxnLst/>
            <a:rect l="l" t="t" r="r" b="b"/>
            <a:pathLst>
              <a:path w="4280770" h="2218217">
                <a:moveTo>
                  <a:pt x="0" y="0"/>
                </a:moveTo>
                <a:lnTo>
                  <a:pt x="4280770" y="0"/>
                </a:lnTo>
                <a:lnTo>
                  <a:pt x="4280770" y="2218217"/>
                </a:lnTo>
                <a:lnTo>
                  <a:pt x="0" y="2218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2185434" y="3957679"/>
            <a:ext cx="6247656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90 % de población urbana expuesta a contaminantes peligrosos (OMS, 2021), contribuyendo a aproximadamente siete millones de muertes prematuras anuales por enfermedades respiratorias y cardiovasculares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Isla de calor urbana incrementa riesgos de salud y consumo energético (EPA, 2022)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58400" y="286468"/>
            <a:ext cx="6629341" cy="125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dirty="0" err="1">
                <a:solidFill>
                  <a:srgbClr val="B4B4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</a:t>
            </a:r>
            <a:endParaRPr lang="en-US" sz="7400" b="1" dirty="0">
              <a:solidFill>
                <a:srgbClr val="B4B4B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8415" y="8845337"/>
            <a:ext cx="21430122" cy="1441663"/>
          </a:xfrm>
          <a:custGeom>
            <a:avLst/>
            <a:gdLst/>
            <a:ahLst/>
            <a:cxnLst/>
            <a:rect l="l" t="t" r="r" b="b"/>
            <a:pathLst>
              <a:path w="21430122" h="1441663">
                <a:moveTo>
                  <a:pt x="0" y="0"/>
                </a:moveTo>
                <a:lnTo>
                  <a:pt x="21430122" y="0"/>
                </a:lnTo>
                <a:lnTo>
                  <a:pt x="21430122" y="1441663"/>
                </a:lnTo>
                <a:lnTo>
                  <a:pt x="0" y="144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661885" y="6575204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0" y="-1235225"/>
            <a:ext cx="18288000" cy="3102943"/>
            <a:chOff x="0" y="0"/>
            <a:chExt cx="4503162" cy="764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3162" cy="764056"/>
            </a:xfrm>
            <a:custGeom>
              <a:avLst/>
              <a:gdLst/>
              <a:ahLst/>
              <a:cxnLst/>
              <a:rect l="l" t="t" r="r" b="b"/>
              <a:pathLst>
                <a:path w="4503162" h="764056">
                  <a:moveTo>
                    <a:pt x="19050" y="0"/>
                  </a:moveTo>
                  <a:lnTo>
                    <a:pt x="4484112" y="0"/>
                  </a:lnTo>
                  <a:cubicBezTo>
                    <a:pt x="4494633" y="0"/>
                    <a:pt x="4503162" y="8529"/>
                    <a:pt x="4503162" y="19050"/>
                  </a:cubicBezTo>
                  <a:lnTo>
                    <a:pt x="4503162" y="745006"/>
                  </a:lnTo>
                  <a:cubicBezTo>
                    <a:pt x="4503162" y="750058"/>
                    <a:pt x="4501155" y="754904"/>
                    <a:pt x="4497583" y="758476"/>
                  </a:cubicBezTo>
                  <a:cubicBezTo>
                    <a:pt x="4494010" y="762049"/>
                    <a:pt x="4489165" y="764056"/>
                    <a:pt x="4484112" y="764056"/>
                  </a:cubicBezTo>
                  <a:lnTo>
                    <a:pt x="19050" y="764056"/>
                  </a:lnTo>
                  <a:cubicBezTo>
                    <a:pt x="13998" y="764056"/>
                    <a:pt x="9152" y="762049"/>
                    <a:pt x="5580" y="758476"/>
                  </a:cubicBezTo>
                  <a:cubicBezTo>
                    <a:pt x="2007" y="754904"/>
                    <a:pt x="0" y="750058"/>
                    <a:pt x="0" y="745006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00532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4503162" cy="88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4435" y="-202286"/>
            <a:ext cx="1454060" cy="2370688"/>
            <a:chOff x="0" y="0"/>
            <a:chExt cx="660400" cy="10767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76711"/>
            </a:xfrm>
            <a:custGeom>
              <a:avLst/>
              <a:gdLst/>
              <a:ahLst/>
              <a:cxnLst/>
              <a:rect l="l" t="t" r="r" b="b"/>
              <a:pathLst>
                <a:path w="660400" h="1076711">
                  <a:moveTo>
                    <a:pt x="220252" y="1057642"/>
                  </a:moveTo>
                  <a:cubicBezTo>
                    <a:pt x="254109" y="1069156"/>
                    <a:pt x="292600" y="1076711"/>
                    <a:pt x="330378" y="1076711"/>
                  </a:cubicBezTo>
                  <a:cubicBezTo>
                    <a:pt x="368157" y="1076711"/>
                    <a:pt x="404509" y="1070234"/>
                    <a:pt x="438009" y="1058720"/>
                  </a:cubicBezTo>
                  <a:cubicBezTo>
                    <a:pt x="438723" y="1058361"/>
                    <a:pt x="439435" y="1058361"/>
                    <a:pt x="440148" y="1058002"/>
                  </a:cubicBezTo>
                  <a:cubicBezTo>
                    <a:pt x="565955" y="1011946"/>
                    <a:pt x="658618" y="890332"/>
                    <a:pt x="660400" y="7423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1796"/>
                  </a:lnTo>
                  <a:cubicBezTo>
                    <a:pt x="1782" y="891051"/>
                    <a:pt x="93019" y="1012666"/>
                    <a:pt x="220252" y="1057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60400" cy="100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5699" y="983058"/>
            <a:ext cx="859735" cy="905889"/>
          </a:xfrm>
          <a:custGeom>
            <a:avLst/>
            <a:gdLst/>
            <a:ahLst/>
            <a:cxnLst/>
            <a:rect l="l" t="t" r="r" b="b"/>
            <a:pathLst>
              <a:path w="859735" h="905889">
                <a:moveTo>
                  <a:pt x="0" y="0"/>
                </a:moveTo>
                <a:lnTo>
                  <a:pt x="859735" y="0"/>
                </a:lnTo>
                <a:lnTo>
                  <a:pt x="859735" y="905889"/>
                </a:lnTo>
                <a:lnTo>
                  <a:pt x="0" y="90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722986" y="2882999"/>
            <a:ext cx="7536314" cy="5572009"/>
            <a:chOff x="0" y="0"/>
            <a:chExt cx="1167572" cy="863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72" cy="863250"/>
            </a:xfrm>
            <a:custGeom>
              <a:avLst/>
              <a:gdLst/>
              <a:ahLst/>
              <a:cxnLst/>
              <a:rect l="l" t="t" r="r" b="b"/>
              <a:pathLst>
                <a:path w="1167572" h="863250">
                  <a:moveTo>
                    <a:pt x="45200" y="0"/>
                  </a:moveTo>
                  <a:lnTo>
                    <a:pt x="1122372" y="0"/>
                  </a:lnTo>
                  <a:cubicBezTo>
                    <a:pt x="1134360" y="0"/>
                    <a:pt x="1145857" y="4762"/>
                    <a:pt x="1154333" y="13239"/>
                  </a:cubicBezTo>
                  <a:cubicBezTo>
                    <a:pt x="1162810" y="21716"/>
                    <a:pt x="1167572" y="33213"/>
                    <a:pt x="1167572" y="45200"/>
                  </a:cubicBezTo>
                  <a:lnTo>
                    <a:pt x="1167572" y="818050"/>
                  </a:lnTo>
                  <a:cubicBezTo>
                    <a:pt x="1167572" y="830038"/>
                    <a:pt x="1162810" y="841534"/>
                    <a:pt x="1154333" y="850011"/>
                  </a:cubicBezTo>
                  <a:cubicBezTo>
                    <a:pt x="1145857" y="858488"/>
                    <a:pt x="1134360" y="863250"/>
                    <a:pt x="1122372" y="863250"/>
                  </a:cubicBezTo>
                  <a:lnTo>
                    <a:pt x="45200" y="863250"/>
                  </a:lnTo>
                  <a:cubicBezTo>
                    <a:pt x="33213" y="863250"/>
                    <a:pt x="21716" y="858488"/>
                    <a:pt x="13239" y="850011"/>
                  </a:cubicBezTo>
                  <a:cubicBezTo>
                    <a:pt x="4762" y="841534"/>
                    <a:pt x="0" y="830038"/>
                    <a:pt x="0" y="818050"/>
                  </a:cubicBezTo>
                  <a:lnTo>
                    <a:pt x="0" y="45200"/>
                  </a:lnTo>
                  <a:cubicBezTo>
                    <a:pt x="0" y="33213"/>
                    <a:pt x="4762" y="21716"/>
                    <a:pt x="13239" y="13239"/>
                  </a:cubicBezTo>
                  <a:cubicBezTo>
                    <a:pt x="21716" y="4762"/>
                    <a:pt x="33213" y="0"/>
                    <a:pt x="45200" y="0"/>
                  </a:cubicBezTo>
                  <a:close/>
                </a:path>
              </a:pathLst>
            </a:custGeom>
            <a:blipFill>
              <a:blip r:embed="rId8"/>
              <a:stretch>
                <a:fillRect l="-27622" r="-27622"/>
              </a:stretch>
            </a:blipFill>
            <a:ln w="142875" cap="rnd">
              <a:solidFill>
                <a:srgbClr val="71B93A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22219" y="8766181"/>
            <a:ext cx="4280770" cy="2218217"/>
          </a:xfrm>
          <a:custGeom>
            <a:avLst/>
            <a:gdLst/>
            <a:ahLst/>
            <a:cxnLst/>
            <a:rect l="l" t="t" r="r" b="b"/>
            <a:pathLst>
              <a:path w="4280770" h="2218217">
                <a:moveTo>
                  <a:pt x="0" y="0"/>
                </a:moveTo>
                <a:lnTo>
                  <a:pt x="4280770" y="0"/>
                </a:lnTo>
                <a:lnTo>
                  <a:pt x="4280770" y="2218217"/>
                </a:lnTo>
                <a:lnTo>
                  <a:pt x="0" y="2218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2185434" y="3957679"/>
            <a:ext cx="6247656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b="1" dirty="0">
                <a:solidFill>
                  <a:srgbClr val="B4B4B4"/>
                </a:solidFill>
                <a:latin typeface="Poppins Bold"/>
                <a:ea typeface="Poppins Bold"/>
                <a:cs typeface="Poppins Bold"/>
                <a:sym typeface="Poppins Bold"/>
              </a:rPr>
              <a:t>EFECTO ISLA DE CALOR URBANO:</a:t>
            </a:r>
          </a:p>
          <a:p>
            <a:pPr algn="l">
              <a:lnSpc>
                <a:spcPts val="3400"/>
              </a:lnSpc>
            </a:pP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donde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las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áreas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urbanas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experimentan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temperaturas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significativamente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más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altas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que sus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entornos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rurales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circundantes</a:t>
            </a:r>
            <a:endParaRPr lang="en-US" sz="2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0"/>
              </a:lnSpc>
            </a:pPr>
            <a:endParaRPr lang="en-US" sz="20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85434" y="6005293"/>
            <a:ext cx="6534216" cy="107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intensifica el consumo energético, la demanda de agua y los riesgos para la salud, especialmente durante olas de calor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05600" y="723900"/>
            <a:ext cx="11006257" cy="134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  <a:r>
              <a:rPr lang="en-US" sz="79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IA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823527"/>
            <a:ext cx="9522381" cy="340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IA permite: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Predecir episodios críticos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Identificar patrones espaciales</a:t>
            </a:r>
          </a:p>
          <a:p>
            <a:pPr marL="842016" lvl="1" indent="-421008" algn="l">
              <a:lnSpc>
                <a:spcPts val="5460"/>
              </a:lnSpc>
              <a:buFont typeface="Arial"/>
              <a:buChar char="•"/>
            </a:pPr>
            <a:r>
              <a:rPr lang="en-US" sz="39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Proponer estrategias de mitigación</a:t>
            </a:r>
          </a:p>
          <a:p>
            <a:pPr algn="l">
              <a:lnSpc>
                <a:spcPts val="5460"/>
              </a:lnSpc>
            </a:pPr>
            <a:endParaRPr lang="en-US" sz="39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65788" y="6172517"/>
            <a:ext cx="15038767" cy="284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Mediante técnicas como el aprendizaje automático (machine learning), el aprendizaje profundo (deep learning) y la visión por computadora, la IA puede analizar grandes volúmenes de datos heterogéneos —incluyendo información de sensores IoT, imágenes satelitales, tráfico en tiempo real y variables meteorológicas— para predecir episodios críticos de contaminación, identificar patrones de calor y proponer estrategias de mitigación con alta precisión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8415" y="8845337"/>
            <a:ext cx="21430122" cy="1441663"/>
          </a:xfrm>
          <a:custGeom>
            <a:avLst/>
            <a:gdLst/>
            <a:ahLst/>
            <a:cxnLst/>
            <a:rect l="l" t="t" r="r" b="b"/>
            <a:pathLst>
              <a:path w="21430122" h="1441663">
                <a:moveTo>
                  <a:pt x="0" y="0"/>
                </a:moveTo>
                <a:lnTo>
                  <a:pt x="21430122" y="0"/>
                </a:lnTo>
                <a:lnTo>
                  <a:pt x="21430122" y="1441663"/>
                </a:lnTo>
                <a:lnTo>
                  <a:pt x="0" y="144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661885" y="6575204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0" y="-1235225"/>
            <a:ext cx="18288000" cy="3102943"/>
            <a:chOff x="0" y="0"/>
            <a:chExt cx="4503162" cy="764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3162" cy="764056"/>
            </a:xfrm>
            <a:custGeom>
              <a:avLst/>
              <a:gdLst/>
              <a:ahLst/>
              <a:cxnLst/>
              <a:rect l="l" t="t" r="r" b="b"/>
              <a:pathLst>
                <a:path w="4503162" h="764056">
                  <a:moveTo>
                    <a:pt x="19050" y="0"/>
                  </a:moveTo>
                  <a:lnTo>
                    <a:pt x="4484112" y="0"/>
                  </a:lnTo>
                  <a:cubicBezTo>
                    <a:pt x="4494633" y="0"/>
                    <a:pt x="4503162" y="8529"/>
                    <a:pt x="4503162" y="19050"/>
                  </a:cubicBezTo>
                  <a:lnTo>
                    <a:pt x="4503162" y="745006"/>
                  </a:lnTo>
                  <a:cubicBezTo>
                    <a:pt x="4503162" y="750058"/>
                    <a:pt x="4501155" y="754904"/>
                    <a:pt x="4497583" y="758476"/>
                  </a:cubicBezTo>
                  <a:cubicBezTo>
                    <a:pt x="4494010" y="762049"/>
                    <a:pt x="4489165" y="764056"/>
                    <a:pt x="4484112" y="764056"/>
                  </a:cubicBezTo>
                  <a:lnTo>
                    <a:pt x="19050" y="764056"/>
                  </a:lnTo>
                  <a:cubicBezTo>
                    <a:pt x="13998" y="764056"/>
                    <a:pt x="9152" y="762049"/>
                    <a:pt x="5580" y="758476"/>
                  </a:cubicBezTo>
                  <a:cubicBezTo>
                    <a:pt x="2007" y="754904"/>
                    <a:pt x="0" y="750058"/>
                    <a:pt x="0" y="745006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00532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4503162" cy="88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4435" y="-202286"/>
            <a:ext cx="1454060" cy="2370688"/>
            <a:chOff x="0" y="0"/>
            <a:chExt cx="660400" cy="10767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76711"/>
            </a:xfrm>
            <a:custGeom>
              <a:avLst/>
              <a:gdLst/>
              <a:ahLst/>
              <a:cxnLst/>
              <a:rect l="l" t="t" r="r" b="b"/>
              <a:pathLst>
                <a:path w="660400" h="1076711">
                  <a:moveTo>
                    <a:pt x="220252" y="1057642"/>
                  </a:moveTo>
                  <a:cubicBezTo>
                    <a:pt x="254109" y="1069156"/>
                    <a:pt x="292600" y="1076711"/>
                    <a:pt x="330378" y="1076711"/>
                  </a:cubicBezTo>
                  <a:cubicBezTo>
                    <a:pt x="368157" y="1076711"/>
                    <a:pt x="404509" y="1070234"/>
                    <a:pt x="438009" y="1058720"/>
                  </a:cubicBezTo>
                  <a:cubicBezTo>
                    <a:pt x="438723" y="1058361"/>
                    <a:pt x="439435" y="1058361"/>
                    <a:pt x="440148" y="1058002"/>
                  </a:cubicBezTo>
                  <a:cubicBezTo>
                    <a:pt x="565955" y="1011946"/>
                    <a:pt x="658618" y="890332"/>
                    <a:pt x="660400" y="7423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1796"/>
                  </a:lnTo>
                  <a:cubicBezTo>
                    <a:pt x="1782" y="891051"/>
                    <a:pt x="93019" y="1012666"/>
                    <a:pt x="220252" y="1057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60400" cy="100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5699" y="983058"/>
            <a:ext cx="859735" cy="905889"/>
          </a:xfrm>
          <a:custGeom>
            <a:avLst/>
            <a:gdLst/>
            <a:ahLst/>
            <a:cxnLst/>
            <a:rect l="l" t="t" r="r" b="b"/>
            <a:pathLst>
              <a:path w="859735" h="905889">
                <a:moveTo>
                  <a:pt x="0" y="0"/>
                </a:moveTo>
                <a:lnTo>
                  <a:pt x="859735" y="0"/>
                </a:lnTo>
                <a:lnTo>
                  <a:pt x="859735" y="905889"/>
                </a:lnTo>
                <a:lnTo>
                  <a:pt x="0" y="90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722986" y="2882999"/>
            <a:ext cx="7536314" cy="5572009"/>
            <a:chOff x="0" y="0"/>
            <a:chExt cx="1167572" cy="863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72" cy="863250"/>
            </a:xfrm>
            <a:custGeom>
              <a:avLst/>
              <a:gdLst/>
              <a:ahLst/>
              <a:cxnLst/>
              <a:rect l="l" t="t" r="r" b="b"/>
              <a:pathLst>
                <a:path w="1167572" h="863250">
                  <a:moveTo>
                    <a:pt x="45200" y="0"/>
                  </a:moveTo>
                  <a:lnTo>
                    <a:pt x="1122372" y="0"/>
                  </a:lnTo>
                  <a:cubicBezTo>
                    <a:pt x="1134360" y="0"/>
                    <a:pt x="1145857" y="4762"/>
                    <a:pt x="1154333" y="13239"/>
                  </a:cubicBezTo>
                  <a:cubicBezTo>
                    <a:pt x="1162810" y="21716"/>
                    <a:pt x="1167572" y="33213"/>
                    <a:pt x="1167572" y="45200"/>
                  </a:cubicBezTo>
                  <a:lnTo>
                    <a:pt x="1167572" y="818050"/>
                  </a:lnTo>
                  <a:cubicBezTo>
                    <a:pt x="1167572" y="830038"/>
                    <a:pt x="1162810" y="841534"/>
                    <a:pt x="1154333" y="850011"/>
                  </a:cubicBezTo>
                  <a:cubicBezTo>
                    <a:pt x="1145857" y="858488"/>
                    <a:pt x="1134360" y="863250"/>
                    <a:pt x="1122372" y="863250"/>
                  </a:cubicBezTo>
                  <a:lnTo>
                    <a:pt x="45200" y="863250"/>
                  </a:lnTo>
                  <a:cubicBezTo>
                    <a:pt x="33213" y="863250"/>
                    <a:pt x="21716" y="858488"/>
                    <a:pt x="13239" y="850011"/>
                  </a:cubicBezTo>
                  <a:cubicBezTo>
                    <a:pt x="4762" y="841534"/>
                    <a:pt x="0" y="830038"/>
                    <a:pt x="0" y="818050"/>
                  </a:cubicBezTo>
                  <a:lnTo>
                    <a:pt x="0" y="45200"/>
                  </a:lnTo>
                  <a:cubicBezTo>
                    <a:pt x="0" y="33213"/>
                    <a:pt x="4762" y="21716"/>
                    <a:pt x="13239" y="13239"/>
                  </a:cubicBezTo>
                  <a:cubicBezTo>
                    <a:pt x="21716" y="4762"/>
                    <a:pt x="33213" y="0"/>
                    <a:pt x="45200" y="0"/>
                  </a:cubicBezTo>
                  <a:close/>
                </a:path>
              </a:pathLst>
            </a:custGeom>
            <a:blipFill>
              <a:blip r:embed="rId8"/>
              <a:stretch>
                <a:fillRect l="-9745" r="-9745"/>
              </a:stretch>
            </a:blipFill>
            <a:ln w="142875" cap="rnd">
              <a:solidFill>
                <a:srgbClr val="71B93A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22219" y="8766181"/>
            <a:ext cx="4280770" cy="2218217"/>
          </a:xfrm>
          <a:custGeom>
            <a:avLst/>
            <a:gdLst/>
            <a:ahLst/>
            <a:cxnLst/>
            <a:rect l="l" t="t" r="r" b="b"/>
            <a:pathLst>
              <a:path w="4280770" h="2218217">
                <a:moveTo>
                  <a:pt x="0" y="0"/>
                </a:moveTo>
                <a:lnTo>
                  <a:pt x="4280770" y="0"/>
                </a:lnTo>
                <a:lnTo>
                  <a:pt x="4280770" y="2218217"/>
                </a:lnTo>
                <a:lnTo>
                  <a:pt x="0" y="2218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9973735" y="231074"/>
            <a:ext cx="703481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4B4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9164" y="3822383"/>
            <a:ext cx="8215478" cy="278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EFFFF"/>
                </a:solidFill>
                <a:latin typeface="Open Sans"/>
                <a:ea typeface="Open Sans"/>
                <a:cs typeface="Open Sans"/>
                <a:sym typeface="Open Sans"/>
              </a:rPr>
              <a:t>Desarrollar un marco de inteligencia artificial que integre datos multivariados (sensores IoT, imágenes satelitales y variables meteorológicas) para predecir y mitigar episodios críticos de contaminación del aire y de isla de calor urbana, contribuyendo a la sostenibilidad ambiental y la salud pública en entornos urbanos.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FE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503" y="904875"/>
            <a:ext cx="9525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30480" y="1141412"/>
            <a:ext cx="9639299" cy="890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Identificar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recopilar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fuentes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relevantes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tiempo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 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históricos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relacionadas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calidad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aire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(PM2.5, NO₂),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temperatura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urbana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tráfico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variables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meteorológicas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asegurando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calidad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consistencia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entrenamiento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IA.</a:t>
            </a: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Diseñar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predictivo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basado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aprendizaje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automático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ejemplo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redes LSTM o Random Forest)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capaz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predecir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episodios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contaminación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picos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temperatura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al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24 horas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antelación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evaluando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confiabilidad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métricas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estándar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RMSE, MAE o F1.</a:t>
            </a: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Proponer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estrategias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mitigación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basadas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restricción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tráfico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espacios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verdes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potencial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simulaciones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indicadores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ambientales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cuantificando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contaminación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efecto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isla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calor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urbana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96" lvl="1" indent="-226698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Validar la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viabilidad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mediante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simulaciones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estudio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ciudades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representativas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(Ciudad de México, Santiago de Chile),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incluyendo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factibilidad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recomendaciones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implementación</a:t>
            </a:r>
            <a:r>
              <a:rPr lang="en-US" sz="2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real.</a:t>
            </a: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940"/>
              </a:lnSpc>
            </a:pPr>
            <a:endParaRPr lang="en-US" sz="2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4D34FA-678E-ADBD-F2E2-3AA381DBA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9" r="5829"/>
          <a:stretch>
            <a:fillRect/>
          </a:stretch>
        </p:blipFill>
        <p:spPr bwMode="auto">
          <a:xfrm>
            <a:off x="9906000" y="2400300"/>
            <a:ext cx="8001000" cy="637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8415" y="8845337"/>
            <a:ext cx="21430122" cy="1441663"/>
          </a:xfrm>
          <a:custGeom>
            <a:avLst/>
            <a:gdLst/>
            <a:ahLst/>
            <a:cxnLst/>
            <a:rect l="l" t="t" r="r" b="b"/>
            <a:pathLst>
              <a:path w="21430122" h="1441663">
                <a:moveTo>
                  <a:pt x="0" y="0"/>
                </a:moveTo>
                <a:lnTo>
                  <a:pt x="21430122" y="0"/>
                </a:lnTo>
                <a:lnTo>
                  <a:pt x="21430122" y="1441663"/>
                </a:lnTo>
                <a:lnTo>
                  <a:pt x="0" y="144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3661885" y="6575204"/>
            <a:ext cx="5453349" cy="4114800"/>
          </a:xfrm>
          <a:custGeom>
            <a:avLst/>
            <a:gdLst/>
            <a:ahLst/>
            <a:cxnLst/>
            <a:rect l="l" t="t" r="r" b="b"/>
            <a:pathLst>
              <a:path w="5453349" h="4114800">
                <a:moveTo>
                  <a:pt x="0" y="0"/>
                </a:moveTo>
                <a:lnTo>
                  <a:pt x="5453350" y="0"/>
                </a:lnTo>
                <a:lnTo>
                  <a:pt x="545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" name="Group 4"/>
          <p:cNvGrpSpPr/>
          <p:nvPr/>
        </p:nvGrpSpPr>
        <p:grpSpPr>
          <a:xfrm>
            <a:off x="0" y="-1235225"/>
            <a:ext cx="18288000" cy="3102943"/>
            <a:chOff x="0" y="0"/>
            <a:chExt cx="4503162" cy="764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3162" cy="764056"/>
            </a:xfrm>
            <a:custGeom>
              <a:avLst/>
              <a:gdLst/>
              <a:ahLst/>
              <a:cxnLst/>
              <a:rect l="l" t="t" r="r" b="b"/>
              <a:pathLst>
                <a:path w="4503162" h="764056">
                  <a:moveTo>
                    <a:pt x="19050" y="0"/>
                  </a:moveTo>
                  <a:lnTo>
                    <a:pt x="4484112" y="0"/>
                  </a:lnTo>
                  <a:cubicBezTo>
                    <a:pt x="4494633" y="0"/>
                    <a:pt x="4503162" y="8529"/>
                    <a:pt x="4503162" y="19050"/>
                  </a:cubicBezTo>
                  <a:lnTo>
                    <a:pt x="4503162" y="745006"/>
                  </a:lnTo>
                  <a:cubicBezTo>
                    <a:pt x="4503162" y="750058"/>
                    <a:pt x="4501155" y="754904"/>
                    <a:pt x="4497583" y="758476"/>
                  </a:cubicBezTo>
                  <a:cubicBezTo>
                    <a:pt x="4494010" y="762049"/>
                    <a:pt x="4489165" y="764056"/>
                    <a:pt x="4484112" y="764056"/>
                  </a:cubicBezTo>
                  <a:lnTo>
                    <a:pt x="19050" y="764056"/>
                  </a:lnTo>
                  <a:cubicBezTo>
                    <a:pt x="13998" y="764056"/>
                    <a:pt x="9152" y="762049"/>
                    <a:pt x="5580" y="758476"/>
                  </a:cubicBezTo>
                  <a:cubicBezTo>
                    <a:pt x="2007" y="754904"/>
                    <a:pt x="0" y="750058"/>
                    <a:pt x="0" y="745006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close/>
                </a:path>
              </a:pathLst>
            </a:custGeom>
            <a:solidFill>
              <a:srgbClr val="00532B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4503162" cy="88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4435" y="-202286"/>
            <a:ext cx="1454060" cy="2370688"/>
            <a:chOff x="0" y="0"/>
            <a:chExt cx="660400" cy="10767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76711"/>
            </a:xfrm>
            <a:custGeom>
              <a:avLst/>
              <a:gdLst/>
              <a:ahLst/>
              <a:cxnLst/>
              <a:rect l="l" t="t" r="r" b="b"/>
              <a:pathLst>
                <a:path w="660400" h="1076711">
                  <a:moveTo>
                    <a:pt x="220252" y="1057642"/>
                  </a:moveTo>
                  <a:cubicBezTo>
                    <a:pt x="254109" y="1069156"/>
                    <a:pt x="292600" y="1076711"/>
                    <a:pt x="330378" y="1076711"/>
                  </a:cubicBezTo>
                  <a:cubicBezTo>
                    <a:pt x="368157" y="1076711"/>
                    <a:pt x="404509" y="1070234"/>
                    <a:pt x="438009" y="1058720"/>
                  </a:cubicBezTo>
                  <a:cubicBezTo>
                    <a:pt x="438723" y="1058361"/>
                    <a:pt x="439435" y="1058361"/>
                    <a:pt x="440148" y="1058002"/>
                  </a:cubicBezTo>
                  <a:cubicBezTo>
                    <a:pt x="565955" y="1011946"/>
                    <a:pt x="658618" y="890332"/>
                    <a:pt x="660400" y="7423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1796"/>
                  </a:lnTo>
                  <a:cubicBezTo>
                    <a:pt x="1782" y="891051"/>
                    <a:pt x="93019" y="1012666"/>
                    <a:pt x="220252" y="105764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660400" cy="100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5699" y="983058"/>
            <a:ext cx="859735" cy="905889"/>
          </a:xfrm>
          <a:custGeom>
            <a:avLst/>
            <a:gdLst/>
            <a:ahLst/>
            <a:cxnLst/>
            <a:rect l="l" t="t" r="r" b="b"/>
            <a:pathLst>
              <a:path w="859735" h="905889">
                <a:moveTo>
                  <a:pt x="0" y="0"/>
                </a:moveTo>
                <a:lnTo>
                  <a:pt x="859735" y="0"/>
                </a:lnTo>
                <a:lnTo>
                  <a:pt x="859735" y="905889"/>
                </a:lnTo>
                <a:lnTo>
                  <a:pt x="0" y="90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9722986" y="2882999"/>
            <a:ext cx="7536314" cy="5572009"/>
            <a:chOff x="0" y="0"/>
            <a:chExt cx="1167572" cy="863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72" cy="863250"/>
            </a:xfrm>
            <a:custGeom>
              <a:avLst/>
              <a:gdLst/>
              <a:ahLst/>
              <a:cxnLst/>
              <a:rect l="l" t="t" r="r" b="b"/>
              <a:pathLst>
                <a:path w="1167572" h="863250">
                  <a:moveTo>
                    <a:pt x="45200" y="0"/>
                  </a:moveTo>
                  <a:lnTo>
                    <a:pt x="1122372" y="0"/>
                  </a:lnTo>
                  <a:cubicBezTo>
                    <a:pt x="1134360" y="0"/>
                    <a:pt x="1145857" y="4762"/>
                    <a:pt x="1154333" y="13239"/>
                  </a:cubicBezTo>
                  <a:cubicBezTo>
                    <a:pt x="1162810" y="21716"/>
                    <a:pt x="1167572" y="33213"/>
                    <a:pt x="1167572" y="45200"/>
                  </a:cubicBezTo>
                  <a:lnTo>
                    <a:pt x="1167572" y="818050"/>
                  </a:lnTo>
                  <a:cubicBezTo>
                    <a:pt x="1167572" y="830038"/>
                    <a:pt x="1162810" y="841534"/>
                    <a:pt x="1154333" y="850011"/>
                  </a:cubicBezTo>
                  <a:cubicBezTo>
                    <a:pt x="1145857" y="858488"/>
                    <a:pt x="1134360" y="863250"/>
                    <a:pt x="1122372" y="863250"/>
                  </a:cubicBezTo>
                  <a:lnTo>
                    <a:pt x="45200" y="863250"/>
                  </a:lnTo>
                  <a:cubicBezTo>
                    <a:pt x="33213" y="863250"/>
                    <a:pt x="21716" y="858488"/>
                    <a:pt x="13239" y="850011"/>
                  </a:cubicBezTo>
                  <a:cubicBezTo>
                    <a:pt x="4762" y="841534"/>
                    <a:pt x="0" y="830038"/>
                    <a:pt x="0" y="818050"/>
                  </a:cubicBezTo>
                  <a:lnTo>
                    <a:pt x="0" y="45200"/>
                  </a:lnTo>
                  <a:cubicBezTo>
                    <a:pt x="0" y="33213"/>
                    <a:pt x="4762" y="21716"/>
                    <a:pt x="13239" y="13239"/>
                  </a:cubicBezTo>
                  <a:cubicBezTo>
                    <a:pt x="21716" y="4762"/>
                    <a:pt x="33213" y="0"/>
                    <a:pt x="45200" y="0"/>
                  </a:cubicBezTo>
                  <a:close/>
                </a:path>
              </a:pathLst>
            </a:custGeom>
            <a:blipFill>
              <a:blip r:embed="rId8"/>
              <a:stretch>
                <a:fillRect l="-15720" r="-15720"/>
              </a:stretch>
            </a:blipFill>
            <a:ln w="142875" cap="rnd">
              <a:solidFill>
                <a:srgbClr val="71B93A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22219" y="8766181"/>
            <a:ext cx="4280770" cy="2218217"/>
          </a:xfrm>
          <a:custGeom>
            <a:avLst/>
            <a:gdLst/>
            <a:ahLst/>
            <a:cxnLst/>
            <a:rect l="l" t="t" r="r" b="b"/>
            <a:pathLst>
              <a:path w="4280770" h="2218217">
                <a:moveTo>
                  <a:pt x="0" y="0"/>
                </a:moveTo>
                <a:lnTo>
                  <a:pt x="4280770" y="0"/>
                </a:lnTo>
                <a:lnTo>
                  <a:pt x="4280770" y="2218217"/>
                </a:lnTo>
                <a:lnTo>
                  <a:pt x="0" y="2218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10551426" y="181389"/>
            <a:ext cx="5879433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4B4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699" y="2439506"/>
            <a:ext cx="8044734" cy="581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8"/>
              </a:lnSpc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Este proyecto se centrará en el diseño de un sistema conceptual de IA para la predicción y mitigación de la contaminación del aire (PM2.5, NO₂) y el efecto de isla de calor urbana (ICU) en ciudades de más de 1 millón de habitantes.</a:t>
            </a:r>
          </a:p>
          <a:p>
            <a:pPr algn="l">
              <a:lnSpc>
                <a:spcPts val="2768"/>
              </a:lnSpc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Límites:</a:t>
            </a:r>
          </a:p>
          <a:p>
            <a:pPr marL="426940" lvl="1" indent="-213470" algn="l">
              <a:lnSpc>
                <a:spcPts val="2768"/>
              </a:lnSpc>
              <a:buFont typeface="Arial"/>
              <a:buChar char="•"/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Enfoque técnico: Modelos de predicción (series temporales) y análisis espacial (visión por computadora para imágenes satelitales).</a:t>
            </a:r>
          </a:p>
          <a:p>
            <a:pPr marL="426940" lvl="1" indent="-213470" algn="l">
              <a:lnSpc>
                <a:spcPts val="2768"/>
              </a:lnSpc>
              <a:buFont typeface="Arial"/>
              <a:buChar char="•"/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Datasets públicos: Se usarán datos abiertos de sensores urbanos (</a:t>
            </a:r>
            <a:r>
              <a:rPr lang="en-US" sz="1977" b="1" u="sng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11" tooltip="https://openaq.org"/>
              </a:rPr>
              <a:t>OpenAQ</a:t>
            </a: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), imágenes satelitales (</a:t>
            </a:r>
            <a:r>
              <a:rPr lang="en-US" sz="1977" b="1" u="sng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12" tooltip="https://earthdata.nasa.gov"/>
              </a:rPr>
              <a:t>NASA Earth Data</a:t>
            </a: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 y variables meteorológicas (</a:t>
            </a:r>
            <a:r>
              <a:rPr lang="en-US" sz="1977" b="1" u="sng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13" tooltip="https://www.noaa.gov"/>
              </a:rPr>
              <a:t>NOAA</a:t>
            </a: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).</a:t>
            </a:r>
          </a:p>
          <a:p>
            <a:pPr marL="426940" lvl="1" indent="-213470" algn="l">
              <a:lnSpc>
                <a:spcPts val="2768"/>
              </a:lnSpc>
              <a:buFont typeface="Arial"/>
              <a:buChar char="•"/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incluye: Implementación física del sistema, recolección de datos primarios o validación en tiempo real.</a:t>
            </a:r>
          </a:p>
          <a:p>
            <a:pPr marL="426940" lvl="1" indent="-213470" algn="l">
              <a:lnSpc>
                <a:spcPts val="2768"/>
              </a:lnSpc>
              <a:buFont typeface="Arial"/>
              <a:buChar char="•"/>
            </a:pPr>
            <a:r>
              <a:rPr lang="en-US" sz="1977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 geográfica: Ciudades con datos disponibles públicamente (ej: Ciudad de México, Santiago de Chile, Madrid).</a:t>
            </a:r>
          </a:p>
          <a:p>
            <a:pPr algn="ctr">
              <a:lnSpc>
                <a:spcPts val="2768"/>
              </a:lnSpc>
            </a:pPr>
            <a:endParaRPr lang="en-US" sz="1977" b="1">
              <a:solidFill>
                <a:srgbClr val="FE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604" y="2754036"/>
            <a:ext cx="8238190" cy="5495040"/>
          </a:xfrm>
          <a:custGeom>
            <a:avLst/>
            <a:gdLst/>
            <a:ahLst/>
            <a:cxnLst/>
            <a:rect l="l" t="t" r="r" b="b"/>
            <a:pathLst>
              <a:path w="8238190" h="5495040">
                <a:moveTo>
                  <a:pt x="0" y="0"/>
                </a:moveTo>
                <a:lnTo>
                  <a:pt x="8238190" y="0"/>
                </a:lnTo>
                <a:lnTo>
                  <a:pt x="8238190" y="5495040"/>
                </a:lnTo>
                <a:lnTo>
                  <a:pt x="0" y="549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25" r="-1352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8853374" y="3148941"/>
            <a:ext cx="8211894" cy="666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2"/>
              </a:lnSpc>
            </a:pP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integración de la inteligencia artificial en la gestión de la calidad del aire y la temperatura urbana representa una herramienta poderosa para anticipar problemas y proponer soluciones efectivas.</a:t>
            </a:r>
          </a:p>
          <a:p>
            <a:pPr algn="just">
              <a:lnSpc>
                <a:spcPts val="4102"/>
              </a:lnSpc>
            </a:pPr>
            <a:endParaRPr lang="en-US" sz="2930" b="1">
              <a:solidFill>
                <a:srgbClr val="FE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102"/>
              </a:lnSpc>
            </a:pP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 combinar datos en tiempo real y técnicas avanzadas d</a:t>
            </a:r>
            <a:r>
              <a:rPr lang="en-US" sz="2930" b="1" u="none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</a:t>
            </a:r>
            <a:r>
              <a:rPr lang="en-US" sz="2930" b="1" u="none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álisis, es posible p</a:t>
            </a:r>
            <a:r>
              <a:rPr lang="en-US" sz="2930" b="1" u="none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2930" b="1" u="none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sz="2930" b="1">
                <a:solidFill>
                  <a:srgbClr val="FE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eger la salud pública, optimizar recursos y avanzar hacia ciudades más sostenibles y resilientes frente a los retos del cambio climático.</a:t>
            </a:r>
          </a:p>
          <a:p>
            <a:pPr algn="just">
              <a:lnSpc>
                <a:spcPts val="4102"/>
              </a:lnSpc>
            </a:pPr>
            <a:endParaRPr lang="en-US" sz="2930" b="1">
              <a:solidFill>
                <a:srgbClr val="FE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419" y="723900"/>
            <a:ext cx="695656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B4B4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  <a:endParaRPr lang="en-US" sz="9200" b="1" dirty="0">
              <a:solidFill>
                <a:srgbClr val="B4B4B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646</Words>
  <Application>Microsoft Office PowerPoint</Application>
  <PresentationFormat>Personalizado</PresentationFormat>
  <Paragraphs>35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Poppins Bold</vt:lpstr>
      <vt:lpstr>Calibri</vt:lpstr>
      <vt:lpstr>Arial</vt:lpstr>
      <vt:lpstr>Open Sans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 para la gestion integrada de la calidad del aire y la temperatura en entornos urbanos</dc:title>
  <cp:lastModifiedBy>ADRIAN JARET RENDON RIOS</cp:lastModifiedBy>
  <cp:revision>3</cp:revision>
  <dcterms:created xsi:type="dcterms:W3CDTF">2006-08-16T00:00:00Z</dcterms:created>
  <dcterms:modified xsi:type="dcterms:W3CDTF">2025-09-12T23:18:06Z</dcterms:modified>
  <dc:identifier>DAGyop_GF2s</dc:identifier>
</cp:coreProperties>
</file>